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3"/>
  </p:notesMasterIdLst>
  <p:handoutMasterIdLst>
    <p:handoutMasterId r:id="rId24"/>
  </p:handoutMasterIdLst>
  <p:sldIdLst>
    <p:sldId id="319" r:id="rId3"/>
    <p:sldId id="282" r:id="rId4"/>
    <p:sldId id="320" r:id="rId5"/>
    <p:sldId id="324" r:id="rId6"/>
    <p:sldId id="290" r:id="rId7"/>
    <p:sldId id="325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322" r:id="rId16"/>
    <p:sldId id="313" r:id="rId17"/>
    <p:sldId id="300" r:id="rId18"/>
    <p:sldId id="323" r:id="rId19"/>
    <p:sldId id="301" r:id="rId20"/>
    <p:sldId id="303" r:id="rId21"/>
    <p:sldId id="318" r:id="rId22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1pPr>
    <a:lvl2pPr marL="4572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2pPr>
    <a:lvl3pPr marL="9144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3pPr>
    <a:lvl4pPr marL="13716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4pPr>
    <a:lvl5pPr marL="18288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49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0FCD54C7-7181-400D-9449-EBC4D4A20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144" y="4416109"/>
            <a:ext cx="5140112" cy="418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B521704A-D1DF-485C-B173-B5BBD5DDB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557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300789AD-077F-478F-BA91-4026ECB15B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78BE1B9E-7810-4DC0-98F1-B5E91A5F9F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52400"/>
            <a:ext cx="1943100" cy="5943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52400"/>
            <a:ext cx="5676900" cy="5943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D4956635-316B-48E9-B54E-059C0C92A9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457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371600"/>
            <a:ext cx="3810000" cy="4724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724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A12BF82E-ADAD-49ED-A77A-ED5DF0B655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457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371600"/>
            <a:ext cx="7772400" cy="47244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F546C83E-D34C-4426-95F6-2654480D3C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endParaRPr lang="en-US" sz="140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5" name="Line 28"/>
          <p:cNvSpPr>
            <a:spLocks noChangeShapeType="1"/>
          </p:cNvSpPr>
          <p:nvPr/>
        </p:nvSpPr>
        <p:spPr bwMode="auto">
          <a:xfrm>
            <a:off x="381000" y="12319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endParaRPr lang="en-US" sz="140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33802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4533900" y="5162550"/>
            <a:ext cx="4038600" cy="1162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/>
              <a:t>Briefer’s Name</a:t>
            </a:r>
          </a:p>
          <a:p>
            <a:r>
              <a:rPr lang="en-US"/>
              <a:t>Office Symbol</a:t>
            </a:r>
          </a:p>
        </p:txBody>
      </p:sp>
      <p:sp>
        <p:nvSpPr>
          <p:cNvPr id="33805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3848100" y="2286000"/>
            <a:ext cx="4762500" cy="1905000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Briefing Topic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165467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4D65584-0C7D-48B8-BEDE-21A2E880225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E428E89-579F-43C8-B441-BB390AD4A5E9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588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3831508C-0412-436C-8BFB-038593FE666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DF90D3FB-3257-4FD9-8154-9111B082BA15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0905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1536700"/>
            <a:ext cx="3989388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1888" y="1536700"/>
            <a:ext cx="3989387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0D8A509F-8526-420E-866A-D77FF145C2E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430731EF-8206-4D19-8D39-B25064A6708F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1947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B13889DE-89C0-4168-9C6C-257E843B16F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B85745C-8606-4303-879B-5A18E2F8952B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7647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828A729-6264-454A-894C-FD3ACBF8A91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C104480-063D-49C3-B37B-6FDC4DA8C788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8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8DDDF030-EE8C-48C8-B35A-7A5AA2E1DDD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B70A108-3252-41E5-B998-DFD4EB0E8CFA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7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6DB18A8A-4F34-4DBD-AC6E-5B59F960E9A0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DE123FBF-B932-47DA-A850-F8DD01574AF6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7862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6F91313A-6512-497A-8C26-DF1D11D9F90A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31CE8DA-7AA2-4A75-8CED-F07C8E806852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99982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8E9278C8-E5EE-462E-BFC0-169FC82E594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6CE2C88F-2F80-4F57-B629-AD63D6A3CD1E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0116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9275" y="76200"/>
            <a:ext cx="2032000" cy="5784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76200"/>
            <a:ext cx="5946775" cy="5784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08107B25-DB33-4D52-9248-649980D800B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0B8CC284-99AC-4293-AE5B-530D41210E42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5106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1350" y="76200"/>
            <a:ext cx="6781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00100" y="1536700"/>
            <a:ext cx="8131175" cy="432435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7706F834-159A-4AE9-914A-1B0F0E8AD230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0E6973E-609D-4352-9813-DC0294ABD1EE}" type="datetime3">
              <a:rPr lang="en-US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333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7529EA55-24E0-47FE-9525-85722F17A7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6409C543-53D8-46CD-B3EE-6497E957124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13F22054-8C62-4088-A050-DEA6934301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28889C48-89AD-4887-A779-AFCE75A852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BEF648AD-7E68-4E64-B5E8-4FFE6B57A1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4FC795F6-C5F7-438C-85C7-B4E8406E83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5D2A924E-FC12-4018-B09E-073E603860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192338" y="6494463"/>
            <a:ext cx="4764087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smtClean="0"/>
            </a:lvl1pPr>
          </a:lstStyle>
          <a:p>
            <a:pPr>
              <a:defRPr/>
            </a:pPr>
            <a:r>
              <a:rPr lang="en-US"/>
              <a:t>EE 382 Microcontroller Programming – Fall 2007 – Slide #</a:t>
            </a:r>
            <a:fld id="{EB713571-4EB9-41EE-B6BB-443A0F662C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0100" y="1536700"/>
            <a:ext cx="8131175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11350" y="76200"/>
            <a:ext cx="6781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Line 15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endParaRPr lang="en-US" sz="1400"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1029" name="Line 17"/>
          <p:cNvSpPr>
            <a:spLocks noChangeShapeType="1"/>
          </p:cNvSpPr>
          <p:nvPr/>
        </p:nvSpPr>
        <p:spPr bwMode="auto">
          <a:xfrm>
            <a:off x="422275" y="1414463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endParaRPr lang="en-US" sz="1400">
              <a:solidFill>
                <a:srgbClr val="000000"/>
              </a:solidFill>
              <a:latin typeface="Arial" pitchFamily="34" charset="0"/>
            </a:endParaRPr>
          </a:p>
        </p:txBody>
      </p:sp>
      <p:pic>
        <p:nvPicPr>
          <p:cNvPr id="1030" name="Picture 41" descr="usafaseal2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5763" y="0"/>
            <a:ext cx="1287462" cy="135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 Box 43"/>
          <p:cNvSpPr txBox="1">
            <a:spLocks noChangeArrowheads="1"/>
          </p:cNvSpPr>
          <p:nvPr userDrawn="1"/>
        </p:nvSpPr>
        <p:spPr bwMode="auto">
          <a:xfrm>
            <a:off x="1295400" y="6491288"/>
            <a:ext cx="6553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 eaLnBrk="0" hangingPunct="0">
              <a:defRPr/>
            </a:pPr>
            <a:r>
              <a:rPr lang="en-US" sz="1600" b="1" i="1" smtClean="0">
                <a:solidFill>
                  <a:srgbClr val="000000"/>
                </a:solidFill>
                <a:latin typeface="Century Schoolbook" pitchFamily="18" charset="0"/>
              </a:rPr>
              <a:t>I n t e g r i t y  -  S e r v i c e  -  E x c e l l e n c e</a:t>
            </a:r>
          </a:p>
        </p:txBody>
      </p:sp>
      <p:sp>
        <p:nvSpPr>
          <p:cNvPr id="1068" name="Rectangle 4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10388" y="625316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>
                <a:latin typeface="Times New Roman" pitchFamily="18" charset="0"/>
              </a:defRPr>
            </a:lvl1pPr>
          </a:lstStyle>
          <a:p>
            <a:pPr eaLnBrk="0" hangingPunct="0">
              <a:spcBef>
                <a:spcPct val="0"/>
              </a:spcBef>
              <a:defRPr/>
            </a:pPr>
            <a:endParaRPr lang="en-US" sz="1400">
              <a:solidFill>
                <a:srgbClr val="000000"/>
              </a:solidFill>
            </a:endParaRPr>
          </a:p>
          <a:p>
            <a:pPr eaLnBrk="0" hangingPunct="0">
              <a:spcBef>
                <a:spcPct val="0"/>
              </a:spcBef>
              <a:defRPr/>
            </a:pPr>
            <a:fld id="{B5499B3F-0BE5-46DB-A63A-0AC90058E888}" type="slidenum">
              <a:rPr lang="en-US" sz="1400">
                <a:solidFill>
                  <a:srgbClr val="000000"/>
                </a:solidFill>
              </a:rPr>
              <a:pPr eaLnBrk="0" hangingPunct="0">
                <a:spcBef>
                  <a:spcPct val="0"/>
                </a:spcBef>
                <a:defRPr/>
              </a:pPr>
              <a:t>‹#›</a:t>
            </a:fld>
            <a:endParaRPr lang="en-US" sz="1400">
              <a:solidFill>
                <a:srgbClr val="000000"/>
              </a:solidFill>
            </a:endParaRPr>
          </a:p>
        </p:txBody>
      </p:sp>
      <p:sp>
        <p:nvSpPr>
          <p:cNvPr id="1069" name="Rectangle 4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5250" y="62674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>
                <a:latin typeface="Times New Roman" pitchFamily="18" charset="0"/>
              </a:defRPr>
            </a:lvl1pPr>
          </a:lstStyle>
          <a:p>
            <a:pPr eaLnBrk="0" hangingPunct="0">
              <a:spcBef>
                <a:spcPct val="0"/>
              </a:spcBef>
              <a:defRPr/>
            </a:pPr>
            <a:endParaRPr lang="en-US" sz="1400">
              <a:solidFill>
                <a:srgbClr val="000000"/>
              </a:solidFill>
            </a:endParaRPr>
          </a:p>
          <a:p>
            <a:pPr eaLnBrk="0" hangingPunct="0">
              <a:spcBef>
                <a:spcPct val="0"/>
              </a:spcBef>
              <a:defRPr/>
            </a:pPr>
            <a:fld id="{4A3EF21E-B3F7-42B7-9F68-64BA459DC7A7}" type="datetime3">
              <a:rPr lang="en-US" sz="1400">
                <a:solidFill>
                  <a:srgbClr val="000000"/>
                </a:solidFill>
              </a:rPr>
              <a:pPr eaLnBrk="0" hangingPunct="0">
                <a:spcBef>
                  <a:spcPct val="0"/>
                </a:spcBef>
                <a:defRPr/>
              </a:pPr>
              <a:t>31 July 2018</a:t>
            </a:fld>
            <a:endParaRPr lang="en-US" sz="1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5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hf hdr="0" ft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5pPr>
      <a:lvl6pPr marL="4572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6pPr>
      <a:lvl7pPr marL="9144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7pPr>
      <a:lvl8pPr marL="13716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8pPr>
      <a:lvl9pPr marL="18288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200" b="1">
          <a:solidFill>
            <a:schemeClr val="tx1"/>
          </a:solidFill>
          <a:latin typeface="+mn-lt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8" name="Rectangle 13"/>
          <p:cNvSpPr txBox="1">
            <a:spLocks noChangeArrowheads="1"/>
          </p:cNvSpPr>
          <p:nvPr/>
        </p:nvSpPr>
        <p:spPr bwMode="auto">
          <a:xfrm>
            <a:off x="4267200" y="2347023"/>
            <a:ext cx="4317195" cy="2281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D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9pPr>
          </a:lstStyle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ECE382</a:t>
            </a:r>
          </a:p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Lesson 2</a:t>
            </a:r>
            <a:endParaRPr lang="en-US" kern="0" dirty="0">
              <a:effectLst/>
              <a:latin typeface="Trebuchet MS" panose="020B0603020202020204" pitchFamily="34" charset="0"/>
            </a:endParaRPr>
          </a:p>
        </p:txBody>
      </p:sp>
      <p:sp>
        <p:nvSpPr>
          <p:cNvPr id="6" name="Slide Number Placeholder 21"/>
          <p:cNvSpPr txBox="1">
            <a:spLocks/>
          </p:cNvSpPr>
          <p:nvPr/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D7580031-58D8-4E1D-BF97-18519902E6F9}" type="slidenum">
              <a:rPr lang="en-US" smtClean="0">
                <a:latin typeface="Trebuchet MS" panose="020B0603020202020204" pitchFamily="34" charset="0"/>
              </a:rPr>
              <a:pPr algn="ctr">
                <a:defRPr/>
              </a:pPr>
              <a:t>1</a:t>
            </a:fld>
            <a:endParaRPr lang="en-US" dirty="0">
              <a:latin typeface="Trebuchet MS" panose="020B0603020202020204" pitchFamily="34" charset="0"/>
            </a:endParaRPr>
          </a:p>
        </p:txBody>
      </p:sp>
      <p:sp>
        <p:nvSpPr>
          <p:cNvPr id="5" name="Line 14"/>
          <p:cNvSpPr>
            <a:spLocks noChangeShapeType="1"/>
          </p:cNvSpPr>
          <p:nvPr/>
        </p:nvSpPr>
        <p:spPr bwMode="auto">
          <a:xfrm>
            <a:off x="382200" y="6316000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>
            <a:off x="382200" y="1567588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9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5584610" y="4743731"/>
            <a:ext cx="3083514" cy="1489075"/>
          </a:xfrm>
        </p:spPr>
        <p:txBody>
          <a:bodyPr anchor="ctr"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26" name="Picture 2" descr="https://sharepoint.usafa.edu/hq/CM/Shared%20Documents/Logo/USAFA%20Logo%20v%203%20line%20CMY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12" y="2281515"/>
            <a:ext cx="2973096" cy="338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0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MSP430’s ISA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610" y="1536700"/>
            <a:ext cx="8131175" cy="4801038"/>
          </a:xfrm>
        </p:spPr>
        <p:txBody>
          <a:bodyPr/>
          <a:lstStyle/>
          <a:p>
            <a:r>
              <a:rPr lang="en-US" dirty="0"/>
              <a:t>Registers - 16 bits wide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Fast </a:t>
            </a:r>
            <a:r>
              <a:rPr lang="en-US" sz="2400" dirty="0">
                <a:solidFill>
                  <a:srgbClr val="0070C0"/>
                </a:solidFill>
              </a:rPr>
              <a:t>memory that holds values in-use by the CPU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Four special purpose registers</a:t>
            </a:r>
            <a:endParaRPr lang="en-US" sz="2400" dirty="0">
              <a:solidFill>
                <a:srgbClr val="0070C0"/>
              </a:solidFill>
            </a:endParaRPr>
          </a:p>
          <a:p>
            <a:pPr lvl="2"/>
            <a:r>
              <a:rPr lang="en-US" sz="2000" dirty="0"/>
              <a:t>r0 - </a:t>
            </a:r>
            <a:r>
              <a:rPr lang="en-US" sz="2000" dirty="0">
                <a:solidFill>
                  <a:srgbClr val="0070C0"/>
                </a:solidFill>
              </a:rPr>
              <a:t>Program Counter </a:t>
            </a:r>
            <a:r>
              <a:rPr lang="en-US" sz="2000" dirty="0"/>
              <a:t>- holds address of instruction currently being executed</a:t>
            </a:r>
          </a:p>
          <a:p>
            <a:pPr lvl="2"/>
            <a:r>
              <a:rPr lang="en-US" sz="2000" dirty="0"/>
              <a:t>r1 - </a:t>
            </a:r>
            <a:r>
              <a:rPr lang="en-US" sz="2000" dirty="0">
                <a:solidFill>
                  <a:srgbClr val="0070C0"/>
                </a:solidFill>
              </a:rPr>
              <a:t>Stack Pointer </a:t>
            </a:r>
            <a:r>
              <a:rPr lang="en-US" sz="2000" dirty="0"/>
              <a:t>- address of top of stack</a:t>
            </a:r>
          </a:p>
          <a:p>
            <a:pPr lvl="2"/>
            <a:r>
              <a:rPr lang="en-US" sz="2000" dirty="0"/>
              <a:t>r2 - </a:t>
            </a:r>
            <a:r>
              <a:rPr lang="en-US" sz="2000" dirty="0">
                <a:solidFill>
                  <a:srgbClr val="0070C0"/>
                </a:solidFill>
              </a:rPr>
              <a:t>Status Register </a:t>
            </a:r>
            <a:r>
              <a:rPr lang="en-US" sz="2000" dirty="0"/>
              <a:t>- holds flags related to various conditions</a:t>
            </a:r>
          </a:p>
          <a:p>
            <a:pPr lvl="2"/>
            <a:r>
              <a:rPr lang="en-US" sz="2000" dirty="0"/>
              <a:t>r3 - </a:t>
            </a:r>
            <a:r>
              <a:rPr lang="en-US" sz="2000" dirty="0">
                <a:solidFill>
                  <a:srgbClr val="0070C0"/>
                </a:solidFill>
              </a:rPr>
              <a:t>Constant Generator </a:t>
            </a:r>
            <a:r>
              <a:rPr lang="en-US" sz="2000" dirty="0"/>
              <a:t>- 0, but can assume other values for different addressing </a:t>
            </a:r>
            <a:r>
              <a:rPr lang="en-US" sz="2000" dirty="0" smtClean="0"/>
              <a:t>modes</a:t>
            </a:r>
            <a:endParaRPr lang="en-US" sz="2000" dirty="0"/>
          </a:p>
          <a:p>
            <a:pPr lvl="1"/>
            <a:r>
              <a:rPr lang="en-US" dirty="0">
                <a:solidFill>
                  <a:srgbClr val="0070C0"/>
                </a:solidFill>
              </a:rPr>
              <a:t>12 general </a:t>
            </a:r>
            <a:r>
              <a:rPr lang="en-US" dirty="0" smtClean="0">
                <a:solidFill>
                  <a:srgbClr val="0070C0"/>
                </a:solidFill>
              </a:rPr>
              <a:t>purpose registers</a:t>
            </a:r>
            <a:endParaRPr lang="en-US" dirty="0">
              <a:solidFill>
                <a:srgbClr val="0070C0"/>
              </a:solidFill>
            </a:endParaRPr>
          </a:p>
          <a:p>
            <a:pPr lvl="2"/>
            <a:r>
              <a:rPr lang="en-US" sz="2000" dirty="0" smtClean="0"/>
              <a:t>r4 to r15:  can </a:t>
            </a:r>
            <a:r>
              <a:rPr lang="en-US" sz="2000" dirty="0"/>
              <a:t>be used to hold </a:t>
            </a:r>
            <a:r>
              <a:rPr lang="en-US" sz="2000" dirty="0" smtClean="0"/>
              <a:t>anything </a:t>
            </a:r>
            <a:r>
              <a:rPr lang="en-US" sz="2000" dirty="0"/>
              <a:t>you want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57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MSP430’s ISA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975" y="1544583"/>
            <a:ext cx="8131175" cy="4840314"/>
          </a:xfrm>
        </p:spPr>
        <p:txBody>
          <a:bodyPr>
            <a:normAutofit fontScale="92500"/>
          </a:bodyPr>
          <a:lstStyle/>
          <a:p>
            <a:r>
              <a:rPr lang="en-US" dirty="0"/>
              <a:t>Set of Operations</a:t>
            </a: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27 Instructions in 3 </a:t>
            </a:r>
            <a:r>
              <a:rPr lang="en-US" sz="2400" dirty="0" smtClean="0">
                <a:solidFill>
                  <a:srgbClr val="0070C0"/>
                </a:solidFill>
              </a:rPr>
              <a:t>families</a:t>
            </a:r>
            <a:endParaRPr lang="en-US" sz="2400" dirty="0" smtClean="0"/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Single-operand </a:t>
            </a:r>
          </a:p>
          <a:p>
            <a:pPr lvl="3"/>
            <a:r>
              <a:rPr lang="en-US" dirty="0" smtClean="0"/>
              <a:t>for </a:t>
            </a:r>
            <a:r>
              <a:rPr lang="en-US" dirty="0"/>
              <a:t>instance, SWPB r12</a:t>
            </a:r>
          </a:p>
          <a:p>
            <a:pPr lvl="2"/>
            <a:r>
              <a:rPr lang="en-US" dirty="0">
                <a:solidFill>
                  <a:srgbClr val="0070C0"/>
                </a:solidFill>
              </a:rPr>
              <a:t>Conditional jump</a:t>
            </a:r>
          </a:p>
          <a:p>
            <a:pPr lvl="3"/>
            <a:r>
              <a:rPr lang="en-US" dirty="0"/>
              <a:t>for instance, JMP </a:t>
            </a:r>
            <a:r>
              <a:rPr lang="en-US" dirty="0" err="1"/>
              <a:t>jump_label</a:t>
            </a:r>
            <a:endParaRPr lang="en-US" dirty="0"/>
          </a:p>
          <a:p>
            <a:pPr lvl="2"/>
            <a:r>
              <a:rPr lang="en-US" dirty="0">
                <a:solidFill>
                  <a:srgbClr val="0070C0"/>
                </a:solidFill>
              </a:rPr>
              <a:t>Two-operand </a:t>
            </a:r>
          </a:p>
          <a:p>
            <a:pPr lvl="3"/>
            <a:r>
              <a:rPr lang="en-US" dirty="0"/>
              <a:t>for instance, MOV r12, </a:t>
            </a:r>
            <a:r>
              <a:rPr lang="en-US" dirty="0" smtClean="0"/>
              <a:t>r10</a:t>
            </a:r>
          </a:p>
          <a:p>
            <a:pPr lvl="2"/>
            <a:r>
              <a:rPr lang="en-US" dirty="0" smtClean="0"/>
              <a:t>Extension words</a:t>
            </a:r>
          </a:p>
          <a:p>
            <a:pPr lvl="3"/>
            <a:r>
              <a:rPr lang="en-US" dirty="0" smtClean="0"/>
              <a:t>Additionally, depending on how you use these instructions, you might add more words to your commands</a:t>
            </a:r>
          </a:p>
          <a:p>
            <a:pPr lvl="3"/>
            <a:r>
              <a:rPr lang="en-US" dirty="0" smtClean="0"/>
              <a:t>You will see this when we turn assembly into machine code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82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MSP430’s ISA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024" y="1552465"/>
            <a:ext cx="8131175" cy="4324350"/>
          </a:xfrm>
        </p:spPr>
        <p:txBody>
          <a:bodyPr/>
          <a:lstStyle/>
          <a:p>
            <a:r>
              <a:rPr lang="en-US" dirty="0"/>
              <a:t>Data Units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byte-addressable memory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instructions for byte and word actions</a:t>
            </a:r>
          </a:p>
          <a:p>
            <a:pPr lvl="2"/>
            <a:r>
              <a:rPr lang="en-US" dirty="0" smtClean="0"/>
              <a:t>MOV.B     r12, r10</a:t>
            </a:r>
            <a:endParaRPr lang="en-US" dirty="0"/>
          </a:p>
          <a:p>
            <a:pPr lvl="2"/>
            <a:r>
              <a:rPr lang="en-US" dirty="0" smtClean="0"/>
              <a:t>MOV.W    r12, r10    </a:t>
            </a:r>
            <a:r>
              <a:rPr lang="en-US" sz="2000" dirty="0" smtClean="0">
                <a:solidFill>
                  <a:srgbClr val="FF0000"/>
                </a:solidFill>
              </a:rPr>
              <a:t>(if not specified, default: word)</a:t>
            </a:r>
          </a:p>
          <a:p>
            <a:pPr lvl="2"/>
            <a:r>
              <a:rPr lang="en-US" dirty="0" smtClean="0"/>
              <a:t>MOV</a:t>
            </a: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/>
              <a:t>r12, </a:t>
            </a:r>
            <a:r>
              <a:rPr lang="en-US" dirty="0" smtClean="0"/>
              <a:t>r10    </a:t>
            </a:r>
            <a:r>
              <a:rPr lang="en-US" sz="2000" dirty="0" smtClean="0">
                <a:solidFill>
                  <a:srgbClr val="FF0000"/>
                </a:solidFill>
              </a:rPr>
              <a:t>(this is a word operation)</a:t>
            </a:r>
            <a:endParaRPr lang="en-US" sz="2000" dirty="0">
              <a:solidFill>
                <a:srgbClr val="FF0000"/>
              </a:solidFill>
            </a:endParaRPr>
          </a:p>
          <a:p>
            <a:pPr lvl="1"/>
            <a:r>
              <a:rPr lang="en-US" dirty="0">
                <a:solidFill>
                  <a:srgbClr val="0070C0"/>
                </a:solidFill>
              </a:rPr>
              <a:t>remember, </a:t>
            </a:r>
            <a:r>
              <a:rPr lang="en-US" dirty="0">
                <a:solidFill>
                  <a:srgbClr val="FF0000"/>
                </a:solidFill>
              </a:rPr>
              <a:t>word size </a:t>
            </a:r>
            <a:r>
              <a:rPr lang="en-US" dirty="0">
                <a:solidFill>
                  <a:srgbClr val="0070C0"/>
                </a:solidFill>
              </a:rPr>
              <a:t>is 16 bits</a:t>
            </a:r>
          </a:p>
          <a:p>
            <a:pPr lvl="2"/>
            <a:r>
              <a:rPr lang="en-US" dirty="0"/>
              <a:t>words must lie on </a:t>
            </a:r>
            <a:r>
              <a:rPr lang="en-US" b="1" dirty="0"/>
              <a:t>even </a:t>
            </a:r>
            <a:r>
              <a:rPr lang="en-US" b="1" dirty="0" smtClean="0"/>
              <a:t>addresses</a:t>
            </a:r>
          </a:p>
          <a:p>
            <a:pPr lvl="3"/>
            <a:r>
              <a:rPr lang="en-US" b="1" dirty="0" smtClean="0"/>
              <a:t>The HW prevents you from access bytes … we’ll see that later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283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MSP430’s ISA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u="sng" dirty="0" smtClean="0"/>
              <a:t>Msp430g2553</a:t>
            </a:r>
            <a:r>
              <a:rPr lang="en-US" sz="2000" u="sng" dirty="0" smtClean="0"/>
              <a:t> Memory Map</a:t>
            </a:r>
            <a:endParaRPr lang="en-US" sz="2000" u="sng" dirty="0"/>
          </a:p>
          <a:p>
            <a:endParaRPr lang="en-US" sz="2000" dirty="0" smtClean="0"/>
          </a:p>
          <a:p>
            <a:r>
              <a:rPr lang="en-US" sz="2000" dirty="0" smtClean="0">
                <a:solidFill>
                  <a:srgbClr val="0070C0"/>
                </a:solidFill>
              </a:rPr>
              <a:t>512b </a:t>
            </a:r>
            <a:r>
              <a:rPr lang="en-US" sz="2000" dirty="0">
                <a:solidFill>
                  <a:srgbClr val="0070C0"/>
                </a:solidFill>
              </a:rPr>
              <a:t>of RAM - 0x200-0x400</a:t>
            </a:r>
            <a:br>
              <a:rPr lang="en-US" sz="2000" dirty="0">
                <a:solidFill>
                  <a:srgbClr val="0070C0"/>
                </a:solidFill>
              </a:rPr>
            </a:br>
            <a:r>
              <a:rPr lang="en-US" sz="2000" dirty="0">
                <a:solidFill>
                  <a:srgbClr val="0070C0"/>
                </a:solidFill>
              </a:rPr>
              <a:t>16kb of ROM - 0xc000-0xffdf </a:t>
            </a:r>
            <a:endParaRPr lang="en-US" sz="2000" dirty="0" smtClean="0">
              <a:solidFill>
                <a:srgbClr val="0070C0"/>
              </a:solidFill>
            </a:endParaRPr>
          </a:p>
          <a:p>
            <a:endParaRPr lang="en-US" sz="2000" dirty="0" smtClean="0"/>
          </a:p>
          <a:p>
            <a:r>
              <a:rPr lang="en-US" sz="2000" dirty="0" smtClean="0">
                <a:solidFill>
                  <a:srgbClr val="0070C0"/>
                </a:solidFill>
              </a:rPr>
              <a:t>0x1100-0xbfff </a:t>
            </a:r>
            <a:r>
              <a:rPr lang="en-US" sz="2000" dirty="0">
                <a:solidFill>
                  <a:srgbClr val="0070C0"/>
                </a:solidFill>
              </a:rPr>
              <a:t>is empty! </a:t>
            </a:r>
            <a:endParaRPr lang="en-US" sz="2000" dirty="0" smtClean="0">
              <a:solidFill>
                <a:srgbClr val="0070C0"/>
              </a:solidFill>
            </a:endParaRPr>
          </a:p>
          <a:p>
            <a:r>
              <a:rPr lang="en-US" sz="2000" dirty="0" smtClean="0"/>
              <a:t>There </a:t>
            </a:r>
            <a:r>
              <a:rPr lang="en-US" sz="2000" dirty="0"/>
              <a:t>is no memory backing it up! </a:t>
            </a:r>
            <a:endParaRPr lang="en-US" sz="2000" dirty="0" smtClean="0"/>
          </a:p>
          <a:p>
            <a:r>
              <a:rPr lang="en-US" sz="2000" dirty="0" smtClean="0"/>
              <a:t>If </a:t>
            </a:r>
            <a:r>
              <a:rPr lang="en-US" sz="2000" dirty="0"/>
              <a:t>you attempt to write to this area of memory, you'll trigger what's essentially a </a:t>
            </a:r>
            <a:r>
              <a:rPr lang="en-US" sz="2000" b="1" dirty="0">
                <a:solidFill>
                  <a:srgbClr val="FF0000"/>
                </a:solidFill>
              </a:rPr>
              <a:t>segmentation fault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because that memory doesn't exist. It will cause the chip to do a </a:t>
            </a:r>
            <a:r>
              <a:rPr lang="en-US" sz="2000" dirty="0">
                <a:solidFill>
                  <a:srgbClr val="FF0000"/>
                </a:solidFill>
              </a:rPr>
              <a:t>Power-up Clear (PUC), </a:t>
            </a:r>
            <a:r>
              <a:rPr lang="en-US" sz="2000" dirty="0"/>
              <a:t>resetting the state of your processor. This is a tough error to debug.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1381" y="606903"/>
            <a:ext cx="23839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How many </a:t>
            </a:r>
            <a:r>
              <a:rPr lang="en-US" sz="2000" dirty="0" err="1" smtClean="0">
                <a:solidFill>
                  <a:srgbClr val="0070C0"/>
                </a:solidFill>
              </a:rPr>
              <a:t>addr</a:t>
            </a:r>
            <a:r>
              <a:rPr lang="en-US" sz="2000" dirty="0" smtClean="0">
                <a:solidFill>
                  <a:srgbClr val="0070C0"/>
                </a:solidFill>
              </a:rPr>
              <a:t> bits?</a:t>
            </a:r>
            <a:endParaRPr lang="en-US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26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MSP430’s ISA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8" y="1655707"/>
            <a:ext cx="3245925" cy="44376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1381" y="606903"/>
            <a:ext cx="23839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70C0"/>
                </a:solidFill>
              </a:rPr>
              <a:t>How many </a:t>
            </a:r>
            <a:r>
              <a:rPr lang="en-US" sz="2000" dirty="0" err="1" smtClean="0">
                <a:solidFill>
                  <a:srgbClr val="0070C0"/>
                </a:solidFill>
              </a:rPr>
              <a:t>addr</a:t>
            </a:r>
            <a:r>
              <a:rPr lang="en-US" sz="2000" dirty="0" smtClean="0">
                <a:solidFill>
                  <a:srgbClr val="0070C0"/>
                </a:solidFill>
              </a:rPr>
              <a:t> bits?</a:t>
            </a:r>
            <a:endParaRPr lang="en-US" sz="2000" dirty="0">
              <a:solidFill>
                <a:srgbClr val="0070C0"/>
              </a:solidFill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357651"/>
              </p:ext>
            </p:extLst>
          </p:nvPr>
        </p:nvGraphicFramePr>
        <p:xfrm>
          <a:off x="2597150" y="1746112"/>
          <a:ext cx="6096000" cy="409693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00867"/>
                <a:gridCol w="1363133"/>
                <a:gridCol w="2032000"/>
              </a:tblGrid>
              <a:tr h="368775">
                <a:tc gridSpan="2"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MSP430G2553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307">
                <a:tc>
                  <a:txBody>
                    <a:bodyPr/>
                    <a:lstStyle/>
                    <a:p>
                      <a:r>
                        <a:rPr lang="en-US" sz="1600" u="none" strike="noStrike" kern="1200" baseline="0" dirty="0" smtClean="0"/>
                        <a:t>Memory</a:t>
                      </a:r>
                    </a:p>
                    <a:p>
                      <a:r>
                        <a:rPr lang="en-US" sz="1600" u="none" strike="noStrike" kern="1200" baseline="0" dirty="0" smtClean="0"/>
                        <a:t>Main: interrupt vector</a:t>
                      </a:r>
                    </a:p>
                    <a:p>
                      <a:r>
                        <a:rPr lang="en-US" sz="1600" u="none" strike="noStrike" kern="1200" baseline="0" dirty="0" smtClean="0"/>
                        <a:t>Main: code memory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Size</a:t>
                      </a:r>
                    </a:p>
                    <a:p>
                      <a:r>
                        <a:rPr lang="en-US" sz="1600" dirty="0" smtClean="0"/>
                        <a:t>Flash</a:t>
                      </a:r>
                    </a:p>
                    <a:p>
                      <a:r>
                        <a:rPr lang="en-US" sz="1600" dirty="0" smtClean="0"/>
                        <a:t>Flash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16kB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0xFFFF to 0xFFC0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0xFFFF to 0xC000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6515"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Information memory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Size</a:t>
                      </a:r>
                    </a:p>
                    <a:p>
                      <a:r>
                        <a:rPr lang="en-US" sz="1600" dirty="0" smtClean="0"/>
                        <a:t>Flash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256 Byte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010FFh to 01000h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6515"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RAM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512 Byte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0x03FF to 0x0200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9307"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Peripherals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16-bit</a:t>
                      </a:r>
                    </a:p>
                    <a:p>
                      <a:r>
                        <a:rPr lang="en-US" sz="1600" dirty="0" smtClean="0"/>
                        <a:t>8-bit</a:t>
                      </a:r>
                    </a:p>
                    <a:p>
                      <a:r>
                        <a:rPr lang="en-US" sz="1600" dirty="0" smtClean="0"/>
                        <a:t>8-bit</a:t>
                      </a:r>
                      <a:r>
                        <a:rPr lang="en-US" sz="1600" baseline="0" dirty="0" smtClean="0"/>
                        <a:t> SFR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01FFh to 0100h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0FFh to 010h</a:t>
                      </a:r>
                    </a:p>
                    <a:p>
                      <a:pPr algn="ctr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0Fh to 00h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6515">
                <a:tc gridSpan="3"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Excerpt</a:t>
                      </a:r>
                      <a:r>
                        <a:rPr lang="en-US" sz="1600" baseline="0" dirty="0" smtClean="0"/>
                        <a:t> from Table 8: Memory Organization from MSP430G2x53 Device Specific User Guide (pp13)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987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MSP430Architecture Uses </a:t>
            </a:r>
            <a:br>
              <a:rPr lang="en-US" dirty="0" smtClean="0"/>
            </a:br>
            <a:r>
              <a:rPr lang="en-US" dirty="0" smtClean="0"/>
              <a:t>Little Endian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Values stored in little-endian byte order </a:t>
            </a:r>
          </a:p>
          <a:p>
            <a:r>
              <a:rPr lang="en-US" sz="2400" dirty="0" smtClean="0"/>
              <a:t>Least significant byte is stored first</a:t>
            </a:r>
          </a:p>
          <a:p>
            <a:endParaRPr lang="en-US" sz="2400" dirty="0" smtClean="0"/>
          </a:p>
        </p:txBody>
      </p:sp>
      <p:sp>
        <p:nvSpPr>
          <p:cNvPr id="10245" name="Slide Number Placeholder 4"/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190516C1-0FA0-48E6-9A01-D0A036EF071F}" type="slidenum">
              <a:rPr lang="en-US" smtClean="0">
                <a:latin typeface="Arial" charset="0"/>
              </a:rPr>
              <a:pPr/>
              <a:t>15</a:t>
            </a:fld>
            <a:endParaRPr lang="en-US" dirty="0" smtClean="0">
              <a:latin typeface="Arial" charset="0"/>
            </a:endParaRPr>
          </a:p>
        </p:txBody>
      </p:sp>
      <p:grpSp>
        <p:nvGrpSpPr>
          <p:cNvPr id="10244" name="Group 9"/>
          <p:cNvGrpSpPr>
            <a:grpSpLocks/>
          </p:cNvGrpSpPr>
          <p:nvPr/>
        </p:nvGrpSpPr>
        <p:grpSpPr bwMode="auto">
          <a:xfrm>
            <a:off x="2171700" y="2114550"/>
            <a:ext cx="5159375" cy="4286250"/>
            <a:chOff x="2171700" y="1847850"/>
            <a:chExt cx="5159375" cy="4286250"/>
          </a:xfrm>
        </p:grpSpPr>
        <p:pic>
          <p:nvPicPr>
            <p:cNvPr id="10246" name="Picture 8" descr="C:\Users\user\Desktop\280px-Little-Endian.svg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71700" y="1847850"/>
              <a:ext cx="4800600" cy="4286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247" name="Rectangle 5"/>
            <p:cNvSpPr>
              <a:spLocks noChangeArrowheads="1"/>
            </p:cNvSpPr>
            <p:nvPr/>
          </p:nvSpPr>
          <p:spPr bwMode="auto">
            <a:xfrm>
              <a:off x="6640513" y="3435350"/>
              <a:ext cx="690562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dirty="0"/>
                <a:t>5000</a:t>
              </a:r>
            </a:p>
          </p:txBody>
        </p:sp>
        <p:sp>
          <p:nvSpPr>
            <p:cNvPr id="10248" name="Rectangle 6"/>
            <p:cNvSpPr>
              <a:spLocks noChangeArrowheads="1"/>
            </p:cNvSpPr>
            <p:nvPr/>
          </p:nvSpPr>
          <p:spPr bwMode="auto">
            <a:xfrm>
              <a:off x="6640513" y="3946525"/>
              <a:ext cx="690562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5001</a:t>
              </a:r>
            </a:p>
          </p:txBody>
        </p:sp>
        <p:sp>
          <p:nvSpPr>
            <p:cNvPr id="10249" name="Rectangle 7"/>
            <p:cNvSpPr>
              <a:spLocks noChangeArrowheads="1"/>
            </p:cNvSpPr>
            <p:nvPr/>
          </p:nvSpPr>
          <p:spPr bwMode="auto">
            <a:xfrm>
              <a:off x="6640513" y="4457700"/>
              <a:ext cx="690562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5002</a:t>
              </a:r>
            </a:p>
          </p:txBody>
        </p:sp>
        <p:sp>
          <p:nvSpPr>
            <p:cNvPr id="10250" name="Rectangle 8"/>
            <p:cNvSpPr>
              <a:spLocks noChangeArrowheads="1"/>
            </p:cNvSpPr>
            <p:nvPr/>
          </p:nvSpPr>
          <p:spPr bwMode="auto">
            <a:xfrm>
              <a:off x="6640513" y="4968875"/>
              <a:ext cx="690562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/>
                <a:t>5003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617180" y="3214042"/>
            <a:ext cx="2314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Memory Address</a:t>
            </a:r>
            <a:endParaRPr lang="en-US" dirty="0"/>
          </a:p>
        </p:txBody>
      </p:sp>
      <p:sp>
        <p:nvSpPr>
          <p:cNvPr id="12" name="Rectangular Callout 11"/>
          <p:cNvSpPr/>
          <p:nvPr/>
        </p:nvSpPr>
        <p:spPr bwMode="auto">
          <a:xfrm>
            <a:off x="7040941" y="1693257"/>
            <a:ext cx="1934405" cy="944183"/>
          </a:xfrm>
          <a:prstGeom prst="wedgeRectCallout">
            <a:avLst>
              <a:gd name="adj1" fmla="val -32176"/>
              <a:gd name="adj2" fmla="val 123174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Note, the address provides location to a 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</a:rPr>
              <a:t>BYTE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and 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itchFamily="34" charset="0"/>
              </a:rPr>
              <a:t>NOT a BIT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85316" y="2695492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MSB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0" y="2695492"/>
            <a:ext cx="748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LSB</a:t>
            </a:r>
            <a:endParaRPr lang="en-US" dirty="0"/>
          </a:p>
        </p:txBody>
      </p:sp>
      <p:sp>
        <p:nvSpPr>
          <p:cNvPr id="15" name="Rectangular Callout 14"/>
          <p:cNvSpPr/>
          <p:nvPr/>
        </p:nvSpPr>
        <p:spPr bwMode="auto">
          <a:xfrm>
            <a:off x="212725" y="4028184"/>
            <a:ext cx="2264622" cy="1391541"/>
          </a:xfrm>
          <a:prstGeom prst="wedgeRectCallout">
            <a:avLst>
              <a:gd name="adj1" fmla="val 76316"/>
              <a:gd name="adj2" fmla="val -103101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Notice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the difference between how humans write things on paper, but the machine stores it in memory!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385464" y="3698875"/>
            <a:ext cx="7489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LSB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331075" y="5226281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MSB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9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Assembly and Machine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975" y="1623410"/>
            <a:ext cx="8131175" cy="4324350"/>
          </a:xfrm>
        </p:spPr>
        <p:txBody>
          <a:bodyPr/>
          <a:lstStyle/>
          <a:p>
            <a:endParaRPr lang="en-US" sz="2400" b="1" dirty="0" smtClean="0"/>
          </a:p>
          <a:p>
            <a:r>
              <a:rPr lang="en-US" sz="2400" b="1" dirty="0" smtClean="0"/>
              <a:t>Instructions</a:t>
            </a:r>
            <a:r>
              <a:rPr lang="en-US" sz="2400" b="1" dirty="0"/>
              <a:t>:</a:t>
            </a:r>
            <a:r>
              <a:rPr lang="en-US" sz="2400" dirty="0"/>
              <a:t> </a:t>
            </a:r>
            <a:endParaRPr lang="en-US" sz="2400" dirty="0" smtClean="0"/>
          </a:p>
          <a:p>
            <a:pPr marL="400050" lvl="1" indent="0">
              <a:buNone/>
            </a:pPr>
            <a:r>
              <a:rPr lang="en-US" sz="2000" dirty="0" smtClean="0">
                <a:solidFill>
                  <a:srgbClr val="0070C0"/>
                </a:solidFill>
              </a:rPr>
              <a:t>words </a:t>
            </a:r>
            <a:r>
              <a:rPr lang="en-US" sz="2000" dirty="0">
                <a:solidFill>
                  <a:srgbClr val="0070C0"/>
                </a:solidFill>
              </a:rPr>
              <a:t>in a computers language</a:t>
            </a:r>
          </a:p>
          <a:p>
            <a:r>
              <a:rPr lang="en-US" sz="2400" b="1" dirty="0"/>
              <a:t>Instruction Set:</a:t>
            </a:r>
            <a:r>
              <a:rPr lang="en-US" sz="2400" dirty="0"/>
              <a:t> 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sz="2000" dirty="0" smtClean="0">
                <a:solidFill>
                  <a:srgbClr val="0070C0"/>
                </a:solidFill>
              </a:rPr>
              <a:t>the </a:t>
            </a:r>
            <a:r>
              <a:rPr lang="en-US" sz="2000" dirty="0">
                <a:solidFill>
                  <a:srgbClr val="0070C0"/>
                </a:solidFill>
              </a:rPr>
              <a:t>dictionary of the language</a:t>
            </a:r>
          </a:p>
          <a:p>
            <a:r>
              <a:rPr lang="en-US" sz="2400" b="1" dirty="0"/>
              <a:t>Assembly Language:</a:t>
            </a:r>
            <a:r>
              <a:rPr lang="en-US" sz="2400" dirty="0"/>
              <a:t> 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sz="2000" dirty="0" smtClean="0">
                <a:solidFill>
                  <a:srgbClr val="0070C0"/>
                </a:solidFill>
              </a:rPr>
              <a:t>human-readable </a:t>
            </a:r>
            <a:r>
              <a:rPr lang="en-US" sz="2000" dirty="0">
                <a:solidFill>
                  <a:srgbClr val="0070C0"/>
                </a:solidFill>
              </a:rPr>
              <a:t>format of computer instructions</a:t>
            </a:r>
          </a:p>
          <a:p>
            <a:r>
              <a:rPr lang="en-US" sz="2400" b="1" dirty="0"/>
              <a:t>Machine Language:</a:t>
            </a:r>
            <a:r>
              <a:rPr lang="en-US" sz="2400" dirty="0"/>
              <a:t> 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sz="2000" dirty="0" smtClean="0">
                <a:solidFill>
                  <a:srgbClr val="0070C0"/>
                </a:solidFill>
              </a:rPr>
              <a:t>computer-readable </a:t>
            </a:r>
            <a:r>
              <a:rPr lang="en-US" sz="2000" dirty="0">
                <a:solidFill>
                  <a:srgbClr val="0070C0"/>
                </a:solidFill>
              </a:rPr>
              <a:t>instructions - binary (1's and 0's)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84079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Assembly and Machine Languages</a:t>
            </a:r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015046" y="2444958"/>
            <a:ext cx="2121125" cy="6803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r>
              <a:rPr lang="en-US" sz="1800" b="1" dirty="0" smtClean="0"/>
              <a:t>Assembler</a:t>
            </a:r>
            <a:endParaRPr lang="en-US" b="1" dirty="0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5078051" y="2110658"/>
            <a:ext cx="0" cy="3239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757615" y="1735449"/>
            <a:ext cx="2457148" cy="369332"/>
          </a:xfrm>
          <a:prstGeom prst="rect">
            <a:avLst/>
          </a:prstGeom>
          <a:noFill/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Your Assembly Program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>
            <a:off x="5075608" y="3125354"/>
            <a:ext cx="0" cy="3239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017488" y="4146703"/>
            <a:ext cx="2121125" cy="68039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</a:pPr>
            <a:r>
              <a:rPr lang="en-US" sz="1800" b="1" dirty="0" smtClean="0"/>
              <a:t>Linker</a:t>
            </a:r>
            <a:endParaRPr lang="en-US" b="1" dirty="0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5080493" y="3812403"/>
            <a:ext cx="0" cy="3239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829113" y="344307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Relocatable Object Code</a:t>
            </a:r>
            <a:endParaRPr lang="en-US" sz="1800" dirty="0"/>
          </a:p>
        </p:txBody>
      </p:sp>
      <p:sp>
        <p:nvSpPr>
          <p:cNvPr id="14" name="Line 9"/>
          <p:cNvSpPr>
            <a:spLocks noChangeShapeType="1"/>
          </p:cNvSpPr>
          <p:nvPr/>
        </p:nvSpPr>
        <p:spPr bwMode="auto">
          <a:xfrm>
            <a:off x="5078050" y="4827099"/>
            <a:ext cx="0" cy="32394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197803" y="5151048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Executable Code</a:t>
            </a:r>
            <a:endParaRPr lang="en-US" sz="1800" dirty="0"/>
          </a:p>
        </p:txBody>
      </p:sp>
      <p:sp>
        <p:nvSpPr>
          <p:cNvPr id="6" name="Right Brace 5"/>
          <p:cNvSpPr/>
          <p:nvPr/>
        </p:nvSpPr>
        <p:spPr bwMode="auto">
          <a:xfrm>
            <a:off x="6108772" y="2272632"/>
            <a:ext cx="961697" cy="3153351"/>
          </a:xfrm>
          <a:prstGeom prst="rightBrac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64877" y="3287328"/>
            <a:ext cx="20677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This is what the IDE does, for us it is Code Composer Studio (CCS)</a:t>
            </a:r>
            <a:endParaRPr lang="en-US" sz="2000" dirty="0"/>
          </a:p>
        </p:txBody>
      </p:sp>
      <p:sp>
        <p:nvSpPr>
          <p:cNvPr id="17" name="Rectangular Callout 16"/>
          <p:cNvSpPr/>
          <p:nvPr/>
        </p:nvSpPr>
        <p:spPr bwMode="auto">
          <a:xfrm>
            <a:off x="705849" y="5151048"/>
            <a:ext cx="2859613" cy="1225390"/>
          </a:xfrm>
          <a:prstGeom prst="wedgeRectCallout">
            <a:avLst>
              <a:gd name="adj1" fmla="val 74058"/>
              <a:gd name="adj2" fmla="val -33907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Now, </a:t>
            </a:r>
            <a:r>
              <a:rPr lang="en-US" sz="1400" dirty="0" smtClean="0">
                <a:latin typeface="Arial" pitchFamily="34" charset="0"/>
              </a:rPr>
              <a:t>on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a computer with an OS, this would be a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potential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App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the user could run … on a </a:t>
            </a:r>
            <a:r>
              <a:rPr kumimoji="0" lang="en-US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uC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, there is no choice and this is the only code that runs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3485" y="1443493"/>
            <a:ext cx="4572000" cy="37087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 b="1" dirty="0"/>
              <a:t>Instructions:</a:t>
            </a:r>
            <a:r>
              <a:rPr lang="en-US" sz="1800" dirty="0"/>
              <a:t> </a:t>
            </a:r>
          </a:p>
          <a:p>
            <a:pPr marL="400050" lvl="1" indent="0">
              <a:buNone/>
            </a:pPr>
            <a:r>
              <a:rPr lang="en-US" sz="1600" dirty="0">
                <a:solidFill>
                  <a:srgbClr val="0070C0"/>
                </a:solidFill>
              </a:rPr>
              <a:t>words in a computers language</a:t>
            </a:r>
          </a:p>
          <a:p>
            <a:r>
              <a:rPr lang="en-US" sz="1800" b="1" dirty="0"/>
              <a:t>Instruction Set:</a:t>
            </a:r>
            <a:r>
              <a:rPr lang="en-US" sz="1800" dirty="0"/>
              <a:t> 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the dictionary of the language</a:t>
            </a:r>
          </a:p>
          <a:p>
            <a:r>
              <a:rPr lang="en-US" sz="1800" b="1" dirty="0"/>
              <a:t>Assembly Language:</a:t>
            </a:r>
            <a:r>
              <a:rPr lang="en-US" sz="1800" dirty="0"/>
              <a:t> 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human-readable format of computer instructions</a:t>
            </a:r>
          </a:p>
          <a:p>
            <a:r>
              <a:rPr lang="en-US" sz="1800" b="1" dirty="0"/>
              <a:t>Machine Language:</a:t>
            </a:r>
            <a:r>
              <a:rPr lang="en-US" sz="1800" dirty="0"/>
              <a:t> </a:t>
            </a:r>
          </a:p>
          <a:p>
            <a:pPr lvl="1"/>
            <a:r>
              <a:rPr lang="en-US" sz="1600" dirty="0">
                <a:solidFill>
                  <a:srgbClr val="0070C0"/>
                </a:solidFill>
              </a:rPr>
              <a:t>computer-readable instructions </a:t>
            </a:r>
          </a:p>
          <a:p>
            <a:pPr lvl="1"/>
            <a:r>
              <a:rPr lang="en-US" sz="1600" dirty="0" smtClean="0">
                <a:solidFill>
                  <a:srgbClr val="0070C0"/>
                </a:solidFill>
              </a:rPr>
              <a:t>binary </a:t>
            </a:r>
            <a:r>
              <a:rPr lang="en-US" sz="1600" dirty="0">
                <a:solidFill>
                  <a:srgbClr val="0070C0"/>
                </a:solidFill>
              </a:rPr>
              <a:t>(1's and 0's)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04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en-US" b="1" dirty="0" smtClean="0"/>
              <a:t>MSP430 </a:t>
            </a:r>
            <a:r>
              <a:rPr lang="en-US" b="1" dirty="0"/>
              <a:t>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; This program sets all pins on Port 1 to output and high.  </a:t>
            </a: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; Since 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LEDs 1 and 2 are connected to P1.0 and P1.6 </a:t>
            </a: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; respectively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, they will light up.</a:t>
            </a:r>
          </a:p>
          <a:p>
            <a:pPr marL="0" indent="0">
              <a:buNone/>
            </a:pP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.include '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header.S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'</a:t>
            </a:r>
          </a:p>
          <a:p>
            <a:pPr marL="0" indent="0">
              <a:buNone/>
            </a:pP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.text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main: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mov.w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#WDTPW,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r15       ; turn off watchdog timer</a:t>
            </a: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xor.w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#WDTHOLD, r15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mov.w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r15, &amp;WDTCTL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bis.b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#0xFF, &amp;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P1DIR    ; set port1 direction to output</a:t>
            </a: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bis.b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#0xFF, &amp;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P1OUT    ; turn on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leds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at port1</a:t>
            </a: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loop: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jmp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loop                 ; loop forever</a:t>
            </a: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sz="14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ular Callout 3"/>
          <p:cNvSpPr/>
          <p:nvPr/>
        </p:nvSpPr>
        <p:spPr bwMode="auto">
          <a:xfrm>
            <a:off x="3429000" y="2396359"/>
            <a:ext cx="2688020" cy="622738"/>
          </a:xfrm>
          <a:prstGeom prst="wedgeRectCallout">
            <a:avLst>
              <a:gd name="adj1" fmla="val -81830"/>
              <a:gd name="adj2" fmla="val 143513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Instructions similar to the ones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you used in ECE281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16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Disassembled </a:t>
            </a:r>
            <a:r>
              <a:rPr lang="en-US" b="1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975" y="2782176"/>
            <a:ext cx="8131175" cy="3208721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Disassembly 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of section .text:</a:t>
            </a:r>
          </a:p>
          <a:p>
            <a:pPr marL="0" indent="0">
              <a:buNone/>
            </a:pP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0000c000 &lt;__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ctors_end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&gt;: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c000:    3f 40 00 5a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mov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#23040,   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r15    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;#0x5a00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c004:    3f e0 80 00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xor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#128,   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   r15    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;#0x0080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c008:    82 4f 20 01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mov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r15,    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 &amp;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0x0120    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c00c:    f2 d3 22 00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bis.b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#-1,    &amp;0x0022    ;r3 As==11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c010:    f2 d3 21 00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bis.b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#-1,    &amp;0x0021    ;r3 As==11</a:t>
            </a:r>
          </a:p>
          <a:p>
            <a:pPr marL="0" indent="0">
              <a:buNone/>
            </a:pPr>
            <a:endParaRPr lang="en-US" sz="14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0000c014 &lt;loop&gt;:</a:t>
            </a:r>
          </a:p>
          <a:p>
            <a:pPr marL="0" indent="0">
              <a:buNone/>
            </a:pPr>
            <a:r>
              <a:rPr lang="en-US" sz="1400" dirty="0">
                <a:latin typeface="Courier New" pitchFamily="49" charset="0"/>
                <a:cs typeface="Courier New" pitchFamily="49" charset="0"/>
              </a:rPr>
              <a:t>    c014: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ff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3f           </a:t>
            </a:r>
            <a:r>
              <a:rPr lang="en-US" sz="1400" dirty="0" err="1">
                <a:latin typeface="Courier New" pitchFamily="49" charset="0"/>
                <a:cs typeface="Courier New" pitchFamily="49" charset="0"/>
              </a:rPr>
              <a:t>jmp</a:t>
            </a:r>
            <a:r>
              <a:rPr lang="en-US" sz="1400" dirty="0">
                <a:latin typeface="Courier New" pitchFamily="49" charset="0"/>
                <a:cs typeface="Courier New" pitchFamily="49" charset="0"/>
              </a:rPr>
              <a:t>    $+0          ;abs 0xc014</a:t>
            </a: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ular Callout 3"/>
          <p:cNvSpPr/>
          <p:nvPr/>
        </p:nvSpPr>
        <p:spPr bwMode="auto">
          <a:xfrm>
            <a:off x="561975" y="1583996"/>
            <a:ext cx="4146331" cy="954252"/>
          </a:xfrm>
          <a:prstGeom prst="wedgeRectCallout">
            <a:avLst>
              <a:gd name="adj1" fmla="val -30500"/>
              <a:gd name="adj2" fmla="val 13360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The point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here, is, the linker changes the addresses of the relocatable code for your SPECIFIC </a:t>
            </a:r>
            <a:r>
              <a:rPr kumimoji="0" lang="en-US" sz="14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uC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(G2553). A different model could have different addresses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82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00100" y="1536699"/>
            <a:ext cx="8131175" cy="468279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400" b="1" dirty="0" smtClean="0"/>
              <a:t>Lesson </a:t>
            </a:r>
            <a:r>
              <a:rPr lang="en-US" sz="2400" b="1" dirty="0"/>
              <a:t>Outline</a:t>
            </a:r>
            <a:endParaRPr lang="en-US" sz="2400" b="1" dirty="0">
              <a:solidFill>
                <a:srgbClr val="0070C0"/>
              </a:solidFill>
            </a:endParaRPr>
          </a:p>
          <a:p>
            <a:pPr lvl="1" algn="l"/>
            <a:r>
              <a:rPr lang="en-US" sz="2000" dirty="0" err="1" smtClean="0">
                <a:solidFill>
                  <a:srgbClr val="0070C0"/>
                </a:solidFill>
              </a:rPr>
              <a:t>uC</a:t>
            </a:r>
            <a:r>
              <a:rPr lang="en-US" sz="2000" dirty="0" smtClean="0">
                <a:solidFill>
                  <a:srgbClr val="0070C0"/>
                </a:solidFill>
              </a:rPr>
              <a:t> Comparison</a:t>
            </a:r>
          </a:p>
          <a:p>
            <a:pPr lvl="1" algn="l"/>
            <a:r>
              <a:rPr lang="en-US" sz="2000" dirty="0" smtClean="0">
                <a:solidFill>
                  <a:srgbClr val="0070C0"/>
                </a:solidFill>
              </a:rPr>
              <a:t>Intro </a:t>
            </a:r>
            <a:r>
              <a:rPr lang="en-US" sz="2000" dirty="0">
                <a:solidFill>
                  <a:srgbClr val="0070C0"/>
                </a:solidFill>
              </a:rPr>
              <a:t>to the MSP430</a:t>
            </a:r>
          </a:p>
          <a:p>
            <a:pPr lvl="1" algn="l"/>
            <a:r>
              <a:rPr lang="en-US" sz="2000" dirty="0">
                <a:solidFill>
                  <a:srgbClr val="0070C0"/>
                </a:solidFill>
              </a:rPr>
              <a:t>MSP430 </a:t>
            </a:r>
            <a:r>
              <a:rPr lang="en-US" sz="2000" dirty="0" smtClean="0">
                <a:solidFill>
                  <a:srgbClr val="0070C0"/>
                </a:solidFill>
              </a:rPr>
              <a:t>Architecture</a:t>
            </a:r>
          </a:p>
          <a:p>
            <a:r>
              <a:rPr lang="en-US" sz="2600" dirty="0" smtClean="0">
                <a:solidFill>
                  <a:srgbClr val="0070C0"/>
                </a:solidFill>
              </a:rPr>
              <a:t>Why?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Most likely you will use an embedded system or </a:t>
            </a:r>
            <a:r>
              <a:rPr lang="en-US" dirty="0" err="1" smtClean="0">
                <a:solidFill>
                  <a:srgbClr val="0070C0"/>
                </a:solidFill>
              </a:rPr>
              <a:t>uC</a:t>
            </a:r>
            <a:r>
              <a:rPr lang="en-US" dirty="0" smtClean="0">
                <a:solidFill>
                  <a:srgbClr val="0070C0"/>
                </a:solidFill>
              </a:rPr>
              <a:t> in another class or capstone … you need to know “when to use what”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These are all tools in a toolbox, pick the right one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There </a:t>
            </a:r>
            <a:r>
              <a:rPr lang="en-US" dirty="0" smtClean="0">
                <a:solidFill>
                  <a:srgbClr val="FF0000"/>
                </a:solidFill>
              </a:rPr>
              <a:t>NEVER</a:t>
            </a:r>
            <a:r>
              <a:rPr lang="en-US" dirty="0" smtClean="0">
                <a:solidFill>
                  <a:srgbClr val="0070C0"/>
                </a:solidFill>
              </a:rPr>
              <a:t> is one right answer!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All of these have similar (same?) capabilities, so learning it on an MSP430 will help you on another </a:t>
            </a:r>
            <a:r>
              <a:rPr lang="en-US" dirty="0" err="1" smtClean="0">
                <a:solidFill>
                  <a:srgbClr val="0070C0"/>
                </a:solidFill>
              </a:rPr>
              <a:t>uC</a:t>
            </a: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0310" y="1641866"/>
            <a:ext cx="2590380" cy="1937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683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078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Micro-Controllers (</a:t>
            </a:r>
            <a:r>
              <a:rPr lang="en-US" dirty="0" err="1" smtClean="0"/>
              <a:t>uC</a:t>
            </a:r>
            <a:r>
              <a:rPr lang="en-US" dirty="0" smtClean="0"/>
              <a:t>) and Embedded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There are many popular systems out there, with AVR (think Arduino) being very popular</a:t>
            </a:r>
          </a:p>
          <a:p>
            <a:r>
              <a:rPr lang="en-US" sz="2000" dirty="0" smtClean="0"/>
              <a:t>Both the MSP430 and Atmega328, you can easily build a system using just the chip and a couple parts</a:t>
            </a:r>
          </a:p>
          <a:p>
            <a:r>
              <a:rPr lang="en-US" sz="2000" dirty="0" smtClean="0"/>
              <a:t>All systems below support I2C, SPI, and UART serial </a:t>
            </a:r>
            <a:r>
              <a:rPr lang="en-US" sz="2000" dirty="0" err="1" smtClean="0"/>
              <a:t>comm</a:t>
            </a:r>
            <a:endParaRPr lang="en-US" sz="2000" dirty="0" smtClean="0"/>
          </a:p>
          <a:p>
            <a:pPr lvl="1"/>
            <a:r>
              <a:rPr lang="en-US" sz="1800" dirty="0" smtClean="0"/>
              <a:t>Only the Raspberry Pi has Ethernet, Bluetooth and </a:t>
            </a:r>
            <a:r>
              <a:rPr lang="en-US" sz="1800" dirty="0" err="1" smtClean="0"/>
              <a:t>Wifi</a:t>
            </a:r>
            <a:r>
              <a:rPr lang="en-US" sz="1800" dirty="0" smtClean="0"/>
              <a:t> 2.4/5 GHz</a:t>
            </a:r>
          </a:p>
          <a:p>
            <a:pPr lvl="2"/>
            <a:r>
              <a:rPr lang="en-US" sz="2000" dirty="0" smtClean="0"/>
              <a:t>But it also requires an OS, the </a:t>
            </a:r>
            <a:r>
              <a:rPr lang="en-US" sz="2000" dirty="0" err="1" smtClean="0"/>
              <a:t>uC’s</a:t>
            </a:r>
            <a:r>
              <a:rPr lang="en-US" sz="2000" dirty="0" smtClean="0"/>
              <a:t> don’t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defRPr/>
            </a:pPr>
            <a:fld id="{C4D65584-0C7D-48B8-BEDE-21A2E8802255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CE428E89-579F-43C8-B441-BB390AD4A5E9}" type="datetime3">
              <a:rPr lang="en-US" smtClean="0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705590"/>
              </p:ext>
            </p:extLst>
          </p:nvPr>
        </p:nvGraphicFramePr>
        <p:xfrm>
          <a:off x="1413574" y="3947947"/>
          <a:ext cx="6096000" cy="23926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Raspberry 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</a:t>
                      </a:r>
                      <a:r>
                        <a:rPr lang="en-US" baseline="0" dirty="0" smtClean="0"/>
                        <a:t> Launchpad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Atemga328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ARMv8 quad 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MSP430G2553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r>
                        <a:rPr lang="en-US" baseline="0" dirty="0" smtClean="0"/>
                        <a:t> KB RAM</a:t>
                      </a:r>
                    </a:p>
                    <a:p>
                      <a:r>
                        <a:rPr lang="en-US" baseline="0" dirty="0" smtClean="0"/>
                        <a:t>32 KB Flash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GB 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512 B RAM</a:t>
                      </a:r>
                    </a:p>
                    <a:p>
                      <a:r>
                        <a:rPr lang="en-US" baseline="0" dirty="0" smtClean="0"/>
                        <a:t>16 KB Flash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23 GPIO</a:t>
                      </a:r>
                    </a:p>
                    <a:p>
                      <a:r>
                        <a:rPr lang="en-US" dirty="0" smtClean="0"/>
                        <a:t>6 ADC, 10b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 I/O pins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 GPIO pins</a:t>
                      </a:r>
                    </a:p>
                    <a:p>
                      <a:r>
                        <a:rPr lang="en-US" dirty="0" smtClean="0"/>
                        <a:t>8 ADC, 10b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Chip: $1.64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Board: $35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Chip: $1.68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7094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on Simple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C4D65584-0C7D-48B8-BEDE-21A2E8802255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CE428E89-579F-43C8-B441-BB390AD4A5E9}" type="datetime3">
              <a:rPr lang="en-US" smtClean="0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115" y="1613608"/>
            <a:ext cx="3728545" cy="27964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02250" y="4410017"/>
            <a:ext cx="3642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 HW to get the MSP430 running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74" y="1613608"/>
            <a:ext cx="4343440" cy="24933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6897" y="4172608"/>
            <a:ext cx="3642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 HW to get the Atmega328 (Arduino) running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81504" y="5488486"/>
            <a:ext cx="5849007" cy="781050"/>
          </a:xfrm>
          <a:prstGeom prst="rect">
            <a:avLst/>
          </a:prstGeom>
          <a:solidFill>
            <a:srgbClr val="0C2D83"/>
          </a:solidFill>
          <a:ln w="1270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</a:rPr>
              <a:t>Although the Raspberry Pi is cool, it is insanely complicated compared to a </a:t>
            </a:r>
            <a:r>
              <a:rPr kumimoji="0" lang="en-US" sz="1400" b="1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</a:rPr>
              <a:t>uC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</a:rPr>
              <a:t> plus it add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</a:rPr>
              <a:t> the complexity of an OS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20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 to the MSP430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975" y="1544582"/>
            <a:ext cx="8131175" cy="4324350"/>
          </a:xfrm>
        </p:spPr>
        <p:txBody>
          <a:bodyPr/>
          <a:lstStyle/>
          <a:p>
            <a:r>
              <a:rPr lang="en-US" sz="2800" dirty="0"/>
              <a:t>The MSP430 is </a:t>
            </a:r>
            <a:r>
              <a:rPr lang="en-US" sz="2800" dirty="0" smtClean="0"/>
              <a:t>a </a:t>
            </a:r>
            <a:r>
              <a:rPr lang="en-US" sz="2800" dirty="0"/>
              <a:t>low-cost, low-power consumption embedded applications </a:t>
            </a:r>
            <a:endParaRPr lang="en-US" sz="2800" dirty="0" smtClean="0"/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RISC </a:t>
            </a:r>
            <a:r>
              <a:rPr lang="en-US" sz="2400" dirty="0">
                <a:solidFill>
                  <a:srgbClr val="0070C0"/>
                </a:solidFill>
              </a:rPr>
              <a:t>architecture with just 27 instructions</a:t>
            </a:r>
            <a:r>
              <a:rPr lang="en-US" sz="2400" dirty="0" smtClean="0">
                <a:solidFill>
                  <a:srgbClr val="0070C0"/>
                </a:solidFill>
              </a:rPr>
              <a:t>. 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Our version: </a:t>
            </a:r>
            <a:r>
              <a:rPr lang="en-US" sz="2400" b="1" dirty="0" smtClean="0"/>
              <a:t>Msp430g2553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Why use it?</a:t>
            </a:r>
          </a:p>
          <a:p>
            <a:pPr lvl="2"/>
            <a:r>
              <a:rPr lang="en-US" sz="2600" dirty="0" smtClean="0">
                <a:solidFill>
                  <a:srgbClr val="0070C0"/>
                </a:solidFill>
              </a:rPr>
              <a:t>Very simple architecture</a:t>
            </a:r>
          </a:p>
          <a:p>
            <a:pPr lvl="2"/>
            <a:r>
              <a:rPr lang="en-US" sz="2600" dirty="0" smtClean="0">
                <a:solidFill>
                  <a:srgbClr val="0070C0"/>
                </a:solidFill>
              </a:rPr>
              <a:t>Low cost, low power</a:t>
            </a:r>
          </a:p>
          <a:p>
            <a:pPr lvl="2"/>
            <a:r>
              <a:rPr lang="en-US" sz="2600" dirty="0" smtClean="0">
                <a:solidFill>
                  <a:srgbClr val="FF0000"/>
                </a:solidFill>
              </a:rPr>
              <a:t>Excellent IDE </a:t>
            </a:r>
            <a:r>
              <a:rPr lang="en-US" sz="2600" dirty="0" smtClean="0">
                <a:solidFill>
                  <a:srgbClr val="0070C0"/>
                </a:solidFill>
              </a:rPr>
              <a:t>… something Arduino doesn’t have</a:t>
            </a:r>
            <a:endParaRPr lang="en-US" sz="2600" dirty="0">
              <a:solidFill>
                <a:srgbClr val="0070C0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32"/>
          <a:stretch/>
        </p:blipFill>
        <p:spPr bwMode="auto">
          <a:xfrm>
            <a:off x="6195394" y="3078659"/>
            <a:ext cx="2497756" cy="1485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 bwMode="auto">
          <a:xfrm>
            <a:off x="717331" y="5683469"/>
            <a:ext cx="7975819" cy="654269"/>
          </a:xfrm>
          <a:prstGeom prst="rect">
            <a:avLst/>
          </a:prstGeom>
          <a:solidFill>
            <a:srgbClr val="0C2D83"/>
          </a:solidFill>
          <a:ln w="12700" cap="flat" cmpd="sng" algn="ctr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</a:rPr>
              <a:t>Realistically, you will use either the Pi or an Arduino in other courses/capstone</a:t>
            </a:r>
          </a:p>
        </p:txBody>
      </p:sp>
    </p:spTree>
    <p:extLst>
      <p:ext uri="{BB962C8B-B14F-4D97-AF65-F5344CB8AC3E}">
        <p14:creationId xmlns:p14="http://schemas.microsoft.com/office/powerpoint/2010/main" val="268559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 Launchpad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C4D65584-0C7D-48B8-BEDE-21A2E8802255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CE428E89-579F-43C8-B441-BB390AD4A5E9}" type="datetime3">
              <a:rPr lang="en-US" smtClean="0">
                <a:solidFill>
                  <a:srgbClr val="000000"/>
                </a:solidFill>
              </a:rPr>
              <a:pPr>
                <a:defRPr/>
              </a:pPr>
              <a:t>31 July 2018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1026" name="Picture 2" descr="Image result for minimal msp430 design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7" t="10220" r="4837" b="9367"/>
          <a:stretch/>
        </p:blipFill>
        <p:spPr bwMode="auto">
          <a:xfrm>
            <a:off x="433551" y="1458311"/>
            <a:ext cx="8182304" cy="4948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222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Instruction Set Architecture (ISA)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ISA consists of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set of operations (instructions)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registers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data units (byte/word/</a:t>
            </a:r>
            <a:r>
              <a:rPr lang="en-US" dirty="0" err="1">
                <a:solidFill>
                  <a:srgbClr val="0070C0"/>
                </a:solidFill>
              </a:rPr>
              <a:t>etc</a:t>
            </a:r>
            <a:r>
              <a:rPr lang="en-US" dirty="0">
                <a:solidFill>
                  <a:srgbClr val="0070C0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addressing modes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memory organization / memory map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88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MSP430’s ISA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RISC architecture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fewer </a:t>
            </a:r>
            <a:r>
              <a:rPr lang="en-US" dirty="0" smtClean="0">
                <a:solidFill>
                  <a:srgbClr val="0070C0"/>
                </a:solidFill>
              </a:rPr>
              <a:t>instructions  </a:t>
            </a:r>
            <a:r>
              <a:rPr lang="en-US" dirty="0" smtClean="0"/>
              <a:t>(27)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emulates </a:t>
            </a:r>
            <a:r>
              <a:rPr lang="en-US" dirty="0">
                <a:solidFill>
                  <a:srgbClr val="0070C0"/>
                </a:solidFill>
              </a:rPr>
              <a:t>higher-level </a:t>
            </a:r>
            <a:r>
              <a:rPr lang="en-US" dirty="0" smtClean="0">
                <a:solidFill>
                  <a:srgbClr val="0070C0"/>
                </a:solidFill>
              </a:rPr>
              <a:t>instructions  </a:t>
            </a:r>
            <a:r>
              <a:rPr lang="en-US" dirty="0" smtClean="0"/>
              <a:t>(about 27)</a:t>
            </a:r>
            <a:endParaRPr lang="en-US" dirty="0"/>
          </a:p>
          <a:p>
            <a:pPr lvl="2"/>
            <a:r>
              <a:rPr lang="en-US" dirty="0"/>
              <a:t>for instance, </a:t>
            </a:r>
            <a:r>
              <a:rPr lang="en-US" dirty="0" smtClean="0"/>
              <a:t>  NOP  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lang="en-US" dirty="0" smtClean="0"/>
              <a:t>___________</a:t>
            </a:r>
            <a:endParaRPr lang="en-US" dirty="0"/>
          </a:p>
          <a:p>
            <a:pPr lvl="1"/>
            <a:r>
              <a:rPr lang="en-US" dirty="0">
                <a:solidFill>
                  <a:srgbClr val="0070C0"/>
                </a:solidFill>
              </a:rPr>
              <a:t>16-bit </a:t>
            </a:r>
            <a:r>
              <a:rPr lang="en-US" dirty="0" err="1" smtClean="0">
                <a:solidFill>
                  <a:srgbClr val="0070C0"/>
                </a:solidFill>
              </a:rPr>
              <a:t>datapath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5244567" y="2746578"/>
            <a:ext cx="1763486" cy="46166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sym typeface="Wingdings" pitchFamily="2" charset="2"/>
              </a:rPr>
              <a:t>Mov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sym typeface="Wingdings" pitchFamily="2" charset="2"/>
              </a:rPr>
              <a:t> r3, </a:t>
            </a:r>
            <a:r>
              <a:rPr lang="en-US" dirty="0" smtClean="0"/>
              <a:t>r3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01307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MSP430’s ISA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5376" y="1576114"/>
            <a:ext cx="8131175" cy="4785272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16-bit </a:t>
            </a:r>
            <a:r>
              <a:rPr lang="en-US" dirty="0" err="1">
                <a:solidFill>
                  <a:srgbClr val="0070C0"/>
                </a:solidFill>
              </a:rPr>
              <a:t>datapath</a:t>
            </a:r>
            <a:endParaRPr lang="en-US" dirty="0">
              <a:solidFill>
                <a:srgbClr val="0070C0"/>
              </a:solidFill>
            </a:endParaRPr>
          </a:p>
          <a:p>
            <a:pPr lvl="1"/>
            <a:r>
              <a:rPr lang="en-US" dirty="0"/>
              <a:t>word size is 16 bits </a:t>
            </a:r>
            <a:endParaRPr lang="en-US" dirty="0" smtClean="0"/>
          </a:p>
          <a:p>
            <a:pPr lvl="1"/>
            <a:r>
              <a:rPr lang="en-US" dirty="0" smtClean="0"/>
              <a:t>word </a:t>
            </a:r>
            <a:r>
              <a:rPr lang="en-US" dirty="0"/>
              <a:t>is the natural unit of info for </a:t>
            </a:r>
            <a:r>
              <a:rPr lang="en-US" dirty="0" smtClean="0"/>
              <a:t>the </a:t>
            </a:r>
            <a:r>
              <a:rPr lang="en-US" dirty="0"/>
              <a:t>processor</a:t>
            </a:r>
          </a:p>
          <a:p>
            <a:pPr lvl="2"/>
            <a:r>
              <a:rPr lang="en-US" dirty="0"/>
              <a:t>16 bit addresses</a:t>
            </a:r>
          </a:p>
          <a:p>
            <a:pPr lvl="2"/>
            <a:r>
              <a:rPr lang="en-US" dirty="0"/>
              <a:t>16 bit registers</a:t>
            </a:r>
          </a:p>
          <a:p>
            <a:pPr lvl="2"/>
            <a:r>
              <a:rPr lang="en-US" dirty="0"/>
              <a:t>all instructions are 16 bits long</a:t>
            </a:r>
          </a:p>
          <a:p>
            <a:pPr lvl="2"/>
            <a:r>
              <a:rPr lang="en-US" dirty="0"/>
              <a:t>this consistency isn't necessarily true of all processors, but it's convenient - allows us to load addresses into registers, perform ops on them,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What is a register?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280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sym typeface="Wingdings" pitchFamily="2" charset="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sym typeface="Wingdings" pitchFamily="2" charset="2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5472</TotalTime>
  <Words>1186</Words>
  <Application>Microsoft Office PowerPoint</Application>
  <PresentationFormat>On-screen Show (4:3)</PresentationFormat>
  <Paragraphs>233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Century Schoolbook</vt:lpstr>
      <vt:lpstr>Courier New</vt:lpstr>
      <vt:lpstr>Times New Roman</vt:lpstr>
      <vt:lpstr>Trebuchet MS</vt:lpstr>
      <vt:lpstr>Wingdings</vt:lpstr>
      <vt:lpstr>Default Design</vt:lpstr>
      <vt:lpstr>Blank Presentation</vt:lpstr>
      <vt:lpstr>PowerPoint Presentation</vt:lpstr>
      <vt:lpstr>Outline</vt:lpstr>
      <vt:lpstr>Micro-Controllers (uC) and Embedded Systems</vt:lpstr>
      <vt:lpstr>Learn on Simple Systems</vt:lpstr>
      <vt:lpstr>Intro to the MSP430</vt:lpstr>
      <vt:lpstr>TI Launchpad</vt:lpstr>
      <vt:lpstr>Instruction Set Architecture (ISA)</vt:lpstr>
      <vt:lpstr>MSP430’s ISA</vt:lpstr>
      <vt:lpstr>MSP430’s ISA</vt:lpstr>
      <vt:lpstr>MSP430’s ISA</vt:lpstr>
      <vt:lpstr>MSP430’s ISA</vt:lpstr>
      <vt:lpstr>MSP430’s ISA</vt:lpstr>
      <vt:lpstr>MSP430’s ISA</vt:lpstr>
      <vt:lpstr>MSP430’s ISA</vt:lpstr>
      <vt:lpstr>MSP430Architecture Uses  Little Endian</vt:lpstr>
      <vt:lpstr>Assembly and Machine Languages</vt:lpstr>
      <vt:lpstr>Assembly and Machine Languages</vt:lpstr>
      <vt:lpstr>Example MSP430 program</vt:lpstr>
      <vt:lpstr>Disassembled Code</vt:lpstr>
      <vt:lpstr>Backups</vt:lpstr>
    </vt:vector>
  </TitlesOfParts>
  <Company>usafa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Courses</dc:title>
  <dc:creator>Lt Col Mullins</dc:creator>
  <cp:lastModifiedBy>Walchko, Kevin J Maj USAF USAFA USAFA/DFEC</cp:lastModifiedBy>
  <cp:revision>260</cp:revision>
  <cp:lastPrinted>2018-05-21T20:20:33Z</cp:lastPrinted>
  <dcterms:created xsi:type="dcterms:W3CDTF">2001-06-27T14:08:57Z</dcterms:created>
  <dcterms:modified xsi:type="dcterms:W3CDTF">2018-07-31T15:39:12Z</dcterms:modified>
</cp:coreProperties>
</file>